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9" r:id="rId3"/>
    <p:sldId id="267" r:id="rId4"/>
    <p:sldId id="261" r:id="rId5"/>
    <p:sldId id="262" r:id="rId6"/>
    <p:sldId id="265" r:id="rId7"/>
    <p:sldId id="269" r:id="rId8"/>
    <p:sldId id="264" r:id="rId9"/>
  </p:sldIdLst>
  <p:sldSz cx="9144000" cy="6858000" type="screen4x3"/>
  <p:notesSz cx="6858000" cy="9144000"/>
  <p:defaultTextStyle>
    <a:defPPr>
      <a:defRPr lang="sk-S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ustomXml" Target="../customXml/item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0" y="2928938"/>
            <a:ext cx="9144000" cy="285750"/>
            <a:chOff x="0" y="2928934"/>
            <a:chExt cx="9144000" cy="285752"/>
          </a:xfrm>
        </p:grpSpPr>
        <p:sp>
          <p:nvSpPr>
            <p:cNvPr id="5" name="Rectangle 11"/>
            <p:cNvSpPr/>
            <p:nvPr userDrawn="1"/>
          </p:nvSpPr>
          <p:spPr>
            <a:xfrm flipH="1">
              <a:off x="0" y="2928934"/>
              <a:ext cx="9144000" cy="285752"/>
            </a:xfrm>
            <a:prstGeom prst="rect">
              <a:avLst/>
            </a:prstGeom>
            <a:solidFill>
              <a:schemeClr val="accent3">
                <a:tint val="60000"/>
              </a:schemeClr>
            </a:solidFill>
            <a:ln w="19050" cap="flat" cmpd="sng" algn="ctr">
              <a:noFill/>
              <a:prstDash val="solid"/>
            </a:ln>
          </p:spPr>
          <p:style>
            <a:lnRef idx="2">
              <a:schemeClr val="accent6"/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Rectangle 12"/>
            <p:cNvSpPr/>
            <p:nvPr userDrawn="1"/>
          </p:nvSpPr>
          <p:spPr>
            <a:xfrm flipH="1">
              <a:off x="8334375" y="2963859"/>
              <a:ext cx="809625" cy="214313"/>
            </a:xfrm>
            <a:prstGeom prst="rect">
              <a:avLst/>
            </a:prstGeom>
            <a:solidFill>
              <a:schemeClr val="accent1">
                <a:shade val="50000"/>
              </a:schemeClr>
            </a:solidFill>
            <a:ln w="19050" cap="flat" cmpd="sng" algn="ctr">
              <a:noFill/>
              <a:prstDash val="solid"/>
            </a:ln>
          </p:spPr>
          <p:style>
            <a:lnRef idx="2">
              <a:schemeClr val="accent6"/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Rectangle 13"/>
            <p:cNvSpPr/>
            <p:nvPr userDrawn="1"/>
          </p:nvSpPr>
          <p:spPr>
            <a:xfrm flipH="1">
              <a:off x="0" y="2967034"/>
              <a:ext cx="8286750" cy="214313"/>
            </a:xfrm>
            <a:prstGeom prst="rect">
              <a:avLst/>
            </a:prstGeom>
            <a:solidFill>
              <a:schemeClr val="accent5"/>
            </a:solidFill>
            <a:ln w="19050" cap="flat" cmpd="sng" algn="ctr">
              <a:noFill/>
              <a:prstDash val="solid"/>
            </a:ln>
          </p:spPr>
          <p:style>
            <a:lnRef idx="2">
              <a:schemeClr val="accent6"/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54136"/>
            <a:ext cx="7772400" cy="1470025"/>
          </a:xfrm>
          <a:noFill/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rgbClr val="03D4A8"/>
                    </a:gs>
                    <a:gs pos="25000">
                      <a:srgbClr val="21D6E0"/>
                    </a:gs>
                    <a:gs pos="75000">
                      <a:srgbClr val="0087E6"/>
                    </a:gs>
                    <a:gs pos="100000">
                      <a:srgbClr val="005CBF"/>
                    </a:gs>
                  </a:gsLst>
                  <a:lin ang="16200000" scaled="1"/>
                  <a:tileRect/>
                </a:gradFill>
                <a:effectLst>
                  <a:outerShdw blurRad="50800" dist="50800" dir="18900000" algn="tl" rotWithShape="0">
                    <a:schemeClr val="accent5">
                      <a:tint val="20000"/>
                      <a:alpha val="43000"/>
                    </a:schemeClr>
                  </a:outerShdw>
                </a:effectLst>
              </a:defRPr>
            </a:lvl1pPr>
          </a:lstStyle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19007"/>
            <a:ext cx="6400800" cy="1752600"/>
          </a:xfrm>
          <a:noFill/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97638"/>
            <a:ext cx="1800225" cy="360362"/>
          </a:xfrm>
        </p:spPr>
        <p:txBody>
          <a:bodyPr/>
          <a:lstStyle>
            <a:lvl1pPr algn="l">
              <a:defRPr smtClean="0"/>
            </a:lvl1pPr>
          </a:lstStyle>
          <a:p>
            <a:pPr>
              <a:defRPr/>
            </a:pPr>
            <a:fld id="{12F4C03A-7507-4E5A-823C-5C8813DDC419}" type="datetimeFigureOut">
              <a:rPr lang="sk-SK"/>
              <a:pPr>
                <a:defRPr/>
              </a:pPr>
              <a:t>27. 5. 2011</a:t>
            </a:fld>
            <a:endParaRPr lang="sk-SK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64275" y="6497638"/>
            <a:ext cx="2879725" cy="3603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34375" y="2928938"/>
            <a:ext cx="809625" cy="2857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DE55D8-05EC-4FBF-A3E0-6039D5F3C7B9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F6EE14-6120-42D0-A728-B61F74D205D8}" type="datetimeFigureOut">
              <a:rPr lang="sk-SK"/>
              <a:pPr>
                <a:defRPr/>
              </a:pPr>
              <a:t>27. 5. 2011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73EC69-6E77-4768-B514-812D18411890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0" y="2928938"/>
            <a:ext cx="9144000" cy="285750"/>
            <a:chOff x="0" y="2928934"/>
            <a:chExt cx="9144000" cy="285752"/>
          </a:xfrm>
        </p:grpSpPr>
        <p:sp>
          <p:nvSpPr>
            <p:cNvPr id="5" name="Rectangle 7"/>
            <p:cNvSpPr/>
            <p:nvPr userDrawn="1"/>
          </p:nvSpPr>
          <p:spPr>
            <a:xfrm flipH="1">
              <a:off x="0" y="2928934"/>
              <a:ext cx="9144000" cy="285752"/>
            </a:xfrm>
            <a:prstGeom prst="rect">
              <a:avLst/>
            </a:prstGeom>
            <a:solidFill>
              <a:schemeClr val="accent3">
                <a:tint val="60000"/>
              </a:schemeClr>
            </a:solidFill>
            <a:ln w="19050" cap="flat" cmpd="sng" algn="ctr">
              <a:noFill/>
              <a:prstDash val="solid"/>
            </a:ln>
          </p:spPr>
          <p:style>
            <a:lnRef idx="2">
              <a:schemeClr val="accent6"/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Rectangle 8"/>
            <p:cNvSpPr/>
            <p:nvPr userDrawn="1"/>
          </p:nvSpPr>
          <p:spPr>
            <a:xfrm flipH="1">
              <a:off x="8334375" y="2963859"/>
              <a:ext cx="809625" cy="214313"/>
            </a:xfrm>
            <a:prstGeom prst="rect">
              <a:avLst/>
            </a:prstGeom>
            <a:solidFill>
              <a:schemeClr val="accent1">
                <a:shade val="50000"/>
              </a:schemeClr>
            </a:solidFill>
            <a:ln w="19050" cap="flat" cmpd="sng" algn="ctr">
              <a:noFill/>
              <a:prstDash val="solid"/>
            </a:ln>
          </p:spPr>
          <p:style>
            <a:lnRef idx="2">
              <a:schemeClr val="accent6"/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Rectangle 9"/>
            <p:cNvSpPr/>
            <p:nvPr userDrawn="1"/>
          </p:nvSpPr>
          <p:spPr>
            <a:xfrm flipH="1">
              <a:off x="0" y="2967034"/>
              <a:ext cx="8286750" cy="214313"/>
            </a:xfrm>
            <a:prstGeom prst="rect">
              <a:avLst/>
            </a:prstGeom>
            <a:solidFill>
              <a:schemeClr val="accent5"/>
            </a:solidFill>
            <a:ln w="19050" cap="flat" cmpd="sng" algn="ctr">
              <a:noFill/>
              <a:prstDash val="solid"/>
            </a:ln>
          </p:spPr>
          <p:style>
            <a:lnRef idx="2">
              <a:schemeClr val="accent6"/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217345"/>
            <a:ext cx="7772400" cy="1362075"/>
          </a:xfrm>
          <a:noFill/>
        </p:spPr>
        <p:txBody>
          <a:bodyPr anchor="t"/>
          <a:lstStyle>
            <a:lvl1pPr algn="ctr">
              <a:defRPr sz="4000" b="1" cap="all">
                <a:gradFill flip="none" rotWithShape="1">
                  <a:gsLst>
                    <a:gs pos="0">
                      <a:srgbClr val="03D4A8"/>
                    </a:gs>
                    <a:gs pos="25000">
                      <a:srgbClr val="21D6E0"/>
                    </a:gs>
                    <a:gs pos="75000">
                      <a:srgbClr val="0087E6"/>
                    </a:gs>
                    <a:gs pos="100000">
                      <a:srgbClr val="005CBF"/>
                    </a:gs>
                  </a:gsLst>
                  <a:lin ang="16200000" scaled="1"/>
                  <a:tileRect/>
                </a:gradFill>
                <a:effectLst>
                  <a:outerShdw blurRad="50800" dist="50800" dir="18900000" algn="tl" rotWithShape="0">
                    <a:schemeClr val="accent5">
                      <a:tint val="20000"/>
                      <a:alpha val="43000"/>
                    </a:schemeClr>
                  </a:outerShdw>
                </a:effectLst>
              </a:defRPr>
            </a:lvl1pPr>
          </a:lstStyle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1426089"/>
            <a:ext cx="6400800" cy="1500187"/>
          </a:xfrm>
          <a:noFill/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97638"/>
            <a:ext cx="1800225" cy="3603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B28477-3430-4100-85DE-61B1383DB73D}" type="datetimeFigureOut">
              <a:rPr lang="sk-SK"/>
              <a:pPr>
                <a:defRPr/>
              </a:pPr>
              <a:t>27. 5. 2011</a:t>
            </a:fld>
            <a:endParaRPr lang="sk-SK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64275" y="6497638"/>
            <a:ext cx="2879725" cy="360362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34375" y="2928938"/>
            <a:ext cx="809625" cy="2857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97C5B-D933-4484-88F7-EF3182A2E34F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2994" y="1717110"/>
            <a:ext cx="4038600" cy="4838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3994" y="1717110"/>
            <a:ext cx="4038600" cy="4838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B2C93B-68BA-41B4-B10E-D5F386D758F8}" type="datetimeFigureOut">
              <a:rPr lang="sk-SK"/>
              <a:pPr>
                <a:defRPr/>
              </a:pPr>
              <a:t>27. 5. 2011</a:t>
            </a:fld>
            <a:endParaRPr lang="sk-SK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E7041-567D-423C-A6C1-FC1DEA4F07D4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2994" y="1717668"/>
            <a:ext cx="4040188" cy="639762"/>
          </a:xfrm>
          <a:solidFill>
            <a:srgbClr val="FF9900">
              <a:alpha val="10196"/>
            </a:srgbClr>
          </a:solidFill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2994" y="2357433"/>
            <a:ext cx="4040188" cy="419605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0819" y="1717668"/>
            <a:ext cx="4041775" cy="639762"/>
          </a:xfrm>
          <a:solidFill>
            <a:srgbClr val="FF9900">
              <a:alpha val="10196"/>
            </a:srgbClr>
          </a:solidFill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0820" y="2357430"/>
            <a:ext cx="4041775" cy="4197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F9E8B-6138-4424-9DE8-D17272C911D1}" type="datetimeFigureOut">
              <a:rPr lang="sk-SK"/>
              <a:pPr>
                <a:defRPr/>
              </a:pPr>
              <a:t>27. 5. 2011</a:t>
            </a:fld>
            <a:endParaRPr lang="sk-SK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A802D-0139-493F-BA91-090E4E80C6B4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0" y="1428750"/>
            <a:ext cx="9144000" cy="285750"/>
            <a:chOff x="0" y="1428736"/>
            <a:chExt cx="9144000" cy="285752"/>
          </a:xfrm>
        </p:grpSpPr>
        <p:sp>
          <p:nvSpPr>
            <p:cNvPr id="4" name="Rectangle 6"/>
            <p:cNvSpPr/>
            <p:nvPr userDrawn="1"/>
          </p:nvSpPr>
          <p:spPr>
            <a:xfrm>
              <a:off x="0" y="1428736"/>
              <a:ext cx="9144000" cy="285752"/>
            </a:xfrm>
            <a:prstGeom prst="rect">
              <a:avLst/>
            </a:prstGeom>
            <a:solidFill>
              <a:schemeClr val="accent3">
                <a:tint val="60000"/>
              </a:schemeClr>
            </a:solidFill>
            <a:ln w="19050" cap="flat" cmpd="sng" algn="ctr">
              <a:noFill/>
              <a:prstDash val="solid"/>
            </a:ln>
          </p:spPr>
          <p:style>
            <a:lnRef idx="2">
              <a:schemeClr val="accent6"/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Rectangle 7"/>
            <p:cNvSpPr/>
            <p:nvPr userDrawn="1"/>
          </p:nvSpPr>
          <p:spPr>
            <a:xfrm>
              <a:off x="0" y="1463661"/>
              <a:ext cx="809625" cy="214315"/>
            </a:xfrm>
            <a:prstGeom prst="rect">
              <a:avLst/>
            </a:prstGeom>
            <a:solidFill>
              <a:schemeClr val="accent1">
                <a:shade val="50000"/>
              </a:schemeClr>
            </a:solidFill>
            <a:ln w="19050" cap="flat" cmpd="sng" algn="ctr">
              <a:noFill/>
              <a:prstDash val="solid"/>
            </a:ln>
          </p:spPr>
          <p:style>
            <a:lnRef idx="2">
              <a:schemeClr val="accent6"/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Rectangle 8"/>
            <p:cNvSpPr/>
            <p:nvPr userDrawn="1"/>
          </p:nvSpPr>
          <p:spPr>
            <a:xfrm>
              <a:off x="857250" y="1466836"/>
              <a:ext cx="8286750" cy="214315"/>
            </a:xfrm>
            <a:prstGeom prst="rect">
              <a:avLst/>
            </a:prstGeom>
            <a:solidFill>
              <a:schemeClr val="accent6">
                <a:shade val="50000"/>
              </a:schemeClr>
            </a:solidFill>
            <a:ln w="19050" cap="flat" cmpd="sng" algn="ctr">
              <a:noFill/>
              <a:prstDash val="solid"/>
            </a:ln>
          </p:spPr>
          <p:style>
            <a:lnRef idx="2">
              <a:schemeClr val="accent6"/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52C6A-9E73-4284-99D7-367D22D27F25}" type="datetimeFigureOut">
              <a:rPr lang="sk-SK"/>
              <a:pPr>
                <a:defRPr/>
              </a:pPr>
              <a:t>27. 5. 2011</a:t>
            </a:fld>
            <a:endParaRPr lang="sk-SK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D0A34-ECC0-454F-90C3-3403469639F5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0" y="6286500"/>
            <a:ext cx="9144000" cy="285750"/>
            <a:chOff x="0" y="1428736"/>
            <a:chExt cx="9144000" cy="285752"/>
          </a:xfrm>
        </p:grpSpPr>
        <p:sp>
          <p:nvSpPr>
            <p:cNvPr id="3" name="Rectangle 5"/>
            <p:cNvSpPr/>
            <p:nvPr userDrawn="1"/>
          </p:nvSpPr>
          <p:spPr>
            <a:xfrm>
              <a:off x="0" y="1428736"/>
              <a:ext cx="9144000" cy="285752"/>
            </a:xfrm>
            <a:prstGeom prst="rect">
              <a:avLst/>
            </a:prstGeom>
            <a:solidFill>
              <a:schemeClr val="accent3">
                <a:tint val="60000"/>
              </a:schemeClr>
            </a:solidFill>
            <a:ln w="19050" cap="flat" cmpd="sng" algn="ctr">
              <a:noFill/>
              <a:prstDash val="solid"/>
            </a:ln>
          </p:spPr>
          <p:style>
            <a:lnRef idx="2">
              <a:schemeClr val="accent6"/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" name="Rectangle 6"/>
            <p:cNvSpPr/>
            <p:nvPr userDrawn="1"/>
          </p:nvSpPr>
          <p:spPr>
            <a:xfrm>
              <a:off x="0" y="1463661"/>
              <a:ext cx="809625" cy="214315"/>
            </a:xfrm>
            <a:prstGeom prst="rect">
              <a:avLst/>
            </a:prstGeom>
            <a:solidFill>
              <a:schemeClr val="accent1">
                <a:shade val="50000"/>
              </a:schemeClr>
            </a:solidFill>
            <a:ln w="19050" cap="flat" cmpd="sng" algn="ctr">
              <a:noFill/>
              <a:prstDash val="solid"/>
            </a:ln>
          </p:spPr>
          <p:style>
            <a:lnRef idx="2">
              <a:schemeClr val="accent6"/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Rectangle 7"/>
            <p:cNvSpPr/>
            <p:nvPr userDrawn="1"/>
          </p:nvSpPr>
          <p:spPr>
            <a:xfrm>
              <a:off x="857250" y="1466836"/>
              <a:ext cx="8286750" cy="214315"/>
            </a:xfrm>
            <a:prstGeom prst="rect">
              <a:avLst/>
            </a:prstGeom>
            <a:solidFill>
              <a:schemeClr val="accent6">
                <a:shade val="50000"/>
              </a:schemeClr>
            </a:solidFill>
            <a:ln w="19050" cap="flat" cmpd="sng" algn="ctr">
              <a:noFill/>
              <a:prstDash val="solid"/>
            </a:ln>
          </p:spPr>
          <p:style>
            <a:lnRef idx="2">
              <a:schemeClr val="accent6"/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</p:grpSp>
      <p:sp>
        <p:nvSpPr>
          <p:cNvPr id="6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4282E-F582-4968-BB04-E5C3CD502194}" type="datetimeFigureOut">
              <a:rPr lang="sk-SK"/>
              <a:pPr>
                <a:defRPr/>
              </a:pPr>
              <a:t>27. 5. 2011</a:t>
            </a:fld>
            <a:endParaRPr lang="sk-SK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86500"/>
            <a:ext cx="809625" cy="2857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B2DECB-33F0-4642-A851-8C4EF915ED69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26" y="285728"/>
            <a:ext cx="3286146" cy="1143008"/>
          </a:xfrm>
        </p:spPr>
        <p:txBody>
          <a:bodyPr anchor="t"/>
          <a:lstStyle>
            <a:lvl1pPr algn="l">
              <a:defRPr sz="2000" b="1">
                <a:effectLst/>
              </a:defRPr>
            </a:lvl1pPr>
          </a:lstStyle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717341"/>
            <a:ext cx="8215338" cy="483860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4810" y="285728"/>
            <a:ext cx="4857752" cy="11448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1A589-E13A-44F8-96A9-30D5A86A0657}" type="datetimeFigureOut">
              <a:rPr lang="sk-SK"/>
              <a:pPr>
                <a:defRPr/>
              </a:pPr>
              <a:t>27. 5. 2011</a:t>
            </a:fld>
            <a:endParaRPr lang="sk-SK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A260F-C94D-4CAA-AF62-6E41C4EE4BBD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3" y="1718046"/>
            <a:ext cx="734214" cy="4834842"/>
          </a:xfrm>
          <a:noFill/>
        </p:spPr>
        <p:txBody>
          <a:bodyPr vert="eaVert"/>
          <a:lstStyle>
            <a:lvl1pPr algn="ctr">
              <a:defRPr sz="2000" b="1">
                <a:gradFill flip="none" rotWithShape="1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16200000" scaled="1"/>
                  <a:tileRect/>
                </a:gradFill>
                <a:effectLst/>
              </a:defRPr>
            </a:lvl1pPr>
          </a:lstStyle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5372" y="1790268"/>
            <a:ext cx="8091100" cy="4710569"/>
          </a:xfrm>
          <a:effectLst>
            <a:glow rad="101600">
              <a:schemeClr val="accent1">
                <a:alpha val="6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sk-SK" noProof="0" smtClean="0"/>
              <a:t>Ak chcete pridať obrázok, kliknite na ikonu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2994" y="285728"/>
            <a:ext cx="8229600" cy="1144800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57282F-3424-4107-87BF-BE64AD895E32}" type="datetimeFigureOut">
              <a:rPr lang="sk-SK"/>
              <a:pPr>
                <a:defRPr/>
              </a:pPr>
              <a:t>27. 5. 2011</a:t>
            </a:fld>
            <a:endParaRPr lang="sk-SK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7905BF-B528-4C31-AAE4-EEFB57004FDF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0C1AFE-B872-40A0-9A9E-79FFED2D18E6}" type="datetimeFigureOut">
              <a:rPr lang="sk-SK"/>
              <a:pPr>
                <a:defRPr/>
              </a:pPr>
              <a:t>27. 5. 2011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3E80B-4676-42DC-847C-7C9BFEA09860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0" y="6286500"/>
            <a:ext cx="9144000" cy="285750"/>
            <a:chOff x="0" y="1428736"/>
            <a:chExt cx="9144000" cy="285752"/>
          </a:xfrm>
        </p:grpSpPr>
        <p:sp>
          <p:nvSpPr>
            <p:cNvPr id="5" name="Rectangle 7"/>
            <p:cNvSpPr/>
            <p:nvPr userDrawn="1"/>
          </p:nvSpPr>
          <p:spPr>
            <a:xfrm>
              <a:off x="0" y="1428736"/>
              <a:ext cx="9144000" cy="285752"/>
            </a:xfrm>
            <a:prstGeom prst="rect">
              <a:avLst/>
            </a:prstGeom>
            <a:solidFill>
              <a:schemeClr val="accent3">
                <a:tint val="60000"/>
              </a:schemeClr>
            </a:solidFill>
            <a:ln w="19050" cap="flat" cmpd="sng" algn="ctr">
              <a:noFill/>
              <a:prstDash val="solid"/>
            </a:ln>
          </p:spPr>
          <p:style>
            <a:lnRef idx="2">
              <a:schemeClr val="accent6"/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Rectangle 8"/>
            <p:cNvSpPr/>
            <p:nvPr userDrawn="1"/>
          </p:nvSpPr>
          <p:spPr>
            <a:xfrm>
              <a:off x="0" y="1463661"/>
              <a:ext cx="809625" cy="214315"/>
            </a:xfrm>
            <a:prstGeom prst="rect">
              <a:avLst/>
            </a:prstGeom>
            <a:solidFill>
              <a:schemeClr val="accent1">
                <a:shade val="50000"/>
              </a:schemeClr>
            </a:solidFill>
            <a:ln w="19050" cap="flat" cmpd="sng" algn="ctr">
              <a:noFill/>
              <a:prstDash val="solid"/>
            </a:ln>
          </p:spPr>
          <p:style>
            <a:lnRef idx="2">
              <a:schemeClr val="accent6"/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Rectangle 9"/>
            <p:cNvSpPr/>
            <p:nvPr userDrawn="1"/>
          </p:nvSpPr>
          <p:spPr>
            <a:xfrm>
              <a:off x="857250" y="1466836"/>
              <a:ext cx="8286750" cy="214315"/>
            </a:xfrm>
            <a:prstGeom prst="rect">
              <a:avLst/>
            </a:prstGeom>
            <a:solidFill>
              <a:schemeClr val="accent6">
                <a:shade val="50000"/>
              </a:schemeClr>
            </a:solidFill>
            <a:ln w="19050" cap="flat" cmpd="sng" algn="ctr">
              <a:noFill/>
              <a:prstDash val="solid"/>
            </a:ln>
          </p:spPr>
          <p:style>
            <a:lnRef idx="2">
              <a:schemeClr val="accent6"/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43802" y="285728"/>
            <a:ext cx="1500198" cy="6000791"/>
          </a:xfrm>
          <a:noFill/>
        </p:spPr>
        <p:txBody>
          <a:bodyPr vert="eaVert"/>
          <a:lstStyle>
            <a:lvl1pPr>
              <a:defRPr>
                <a:gradFill flip="none" rotWithShape="1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16200000" scaled="1"/>
                  <a:tileRect/>
                </a:gradFill>
                <a:effectLst>
                  <a:outerShdw blurRad="50800" dist="50800" dir="13500000" algn="tl" rotWithShape="0">
                    <a:schemeClr val="tx2">
                      <a:alpha val="43000"/>
                    </a:schemeClr>
                  </a:outerShdw>
                </a:effectLst>
              </a:defRPr>
            </a:lvl1pPr>
          </a:lstStyle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42994" y="285730"/>
            <a:ext cx="6657964" cy="6000791"/>
          </a:xfrm>
          <a:noFill/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55C71-C817-46CC-B329-199B5FEDA3FD}" type="datetimeFigureOut">
              <a:rPr lang="sk-SK"/>
              <a:pPr>
                <a:defRPr/>
              </a:pPr>
              <a:t>27. 5. 2011</a:t>
            </a:fld>
            <a:endParaRPr lang="sk-SK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286500"/>
            <a:ext cx="809625" cy="2857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CF4F4C-1FEB-4E6F-93BF-40F6F8CED3B7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4282" y="1500182"/>
            <a:ext cx="8715436" cy="428620"/>
          </a:xfrm>
          <a:prstGeom prst="rect">
            <a:avLst/>
          </a:prstGeom>
        </p:spPr>
        <p:txBody>
          <a:bodyPr lIns="0"/>
          <a:lstStyle>
            <a:lvl1pPr algn="l">
              <a:defRPr sz="2000" b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sk-SK" smtClean="0"/>
              <a:t>Kliknite sem a upravte štýl predlohy nadpisov.</a:t>
            </a:r>
            <a:endParaRPr lang="sk-SK" dirty="0"/>
          </a:p>
        </p:txBody>
      </p:sp>
      <p:sp>
        <p:nvSpPr>
          <p:cNvPr id="10" name="Content Placeholder 2"/>
          <p:cNvSpPr>
            <a:spLocks noGrp="1" noChangeAspect="1"/>
          </p:cNvSpPr>
          <p:nvPr>
            <p:ph idx="1"/>
          </p:nvPr>
        </p:nvSpPr>
        <p:spPr>
          <a:xfrm>
            <a:off x="214282" y="2071678"/>
            <a:ext cx="8715436" cy="3000396"/>
          </a:xfrm>
          <a:prstGeom prst="rect">
            <a:avLst/>
          </a:prstGeom>
        </p:spPr>
        <p:txBody>
          <a:bodyPr lIns="0"/>
          <a:lstStyle>
            <a:lvl1pPr marL="174625" indent="-174625">
              <a:buFont typeface="Wingdings" pitchFamily="2" charset="2"/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627063" indent="-169863">
              <a:buFont typeface="Arial" pitchFamily="34" charset="0"/>
              <a:buChar char="•"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 marL="1079500" indent="-165100">
              <a:buFont typeface="Calibri" pitchFamily="34" charset="0"/>
              <a:buChar char="»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612900" indent="-174625">
              <a:buFont typeface="Courier New" pitchFamily="49" charset="0"/>
              <a:buChar char="o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endParaRPr lang="sk-SK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2" y="1000108"/>
            <a:ext cx="8572560" cy="357190"/>
          </a:xfrm>
          <a:prstGeom prst="rect">
            <a:avLst/>
          </a:prstGeom>
        </p:spPr>
        <p:txBody>
          <a:bodyPr l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285720" y="5214950"/>
            <a:ext cx="8643998" cy="1000132"/>
          </a:xfrm>
          <a:prstGeom prst="rect">
            <a:avLst/>
          </a:prstGeom>
        </p:spPr>
        <p:txBody>
          <a:bodyPr lIns="0"/>
          <a:lstStyle>
            <a:lvl1pPr marL="266700" indent="-266700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531813" indent="-258763">
              <a:buNone/>
              <a:defRPr sz="2000">
                <a:latin typeface="Arial" pitchFamily="34" charset="0"/>
                <a:cs typeface="Arial" pitchFamily="34" charset="0"/>
              </a:defRPr>
            </a:lvl2pPr>
            <a:lvl3pPr>
              <a:buNone/>
              <a:defRPr sz="1600">
                <a:latin typeface="Arial" pitchFamily="34" charset="0"/>
                <a:cs typeface="Arial" pitchFamily="34" charset="0"/>
              </a:defRPr>
            </a:lvl3pPr>
            <a:lvl4pPr>
              <a:buFont typeface="Courier New" pitchFamily="49" charset="0"/>
              <a:buNone/>
              <a:defRPr sz="1600">
                <a:latin typeface="Arial" pitchFamily="34" charset="0"/>
                <a:cs typeface="Arial" pitchFamily="34" charset="0"/>
              </a:defRPr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715250" y="6357938"/>
            <a:ext cx="1114425" cy="357187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3BB593C-E9A9-4B54-9E2A-DD74A6367688}" type="slidenum">
              <a:rPr lang="sk-SK"/>
              <a:pPr>
                <a:defRPr/>
              </a:pPr>
              <a:t>‹#›</a:t>
            </a:fld>
            <a:endParaRPr lang="sk-SK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1500182"/>
            <a:ext cx="8615394" cy="428620"/>
          </a:xfrm>
          <a:prstGeom prst="rect">
            <a:avLst/>
          </a:prstGeom>
        </p:spPr>
        <p:txBody>
          <a:bodyPr lIns="0"/>
          <a:lstStyle>
            <a:lvl1pPr algn="l">
              <a:defRPr sz="2400" b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4282" y="2071678"/>
            <a:ext cx="4357718" cy="4071966"/>
          </a:xfrm>
          <a:prstGeom prst="rect">
            <a:avLst/>
          </a:prstGeom>
        </p:spPr>
        <p:txBody>
          <a:bodyPr/>
          <a:lstStyle>
            <a:lvl1pPr marL="174625" indent="-174625">
              <a:buFont typeface="Wingdings" pitchFamily="2" charset="2"/>
              <a:buChar char="§"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360363" indent="-185738">
              <a:buFont typeface="Arial" pitchFamily="34" charset="0"/>
              <a:buChar char="•"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 marL="627063" indent="-174625">
              <a:buFont typeface="Calibri" pitchFamily="34" charset="0"/>
              <a:buChar char="»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 marL="801688" indent="-174625">
              <a:buFont typeface="Courier New" pitchFamily="49" charset="0"/>
              <a:buChar char="o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2071678"/>
            <a:ext cx="4214842" cy="4071966"/>
          </a:xfrm>
          <a:prstGeom prst="rect">
            <a:avLst/>
          </a:prstGeom>
        </p:spPr>
        <p:txBody>
          <a:bodyPr/>
          <a:lstStyle>
            <a:lvl1pPr marL="174625" indent="-174625"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360363" indent="-185738">
              <a:buFont typeface="Arial" pitchFamily="34" charset="0"/>
              <a:buChar char="•"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 marL="534988" indent="-174625">
              <a:buFont typeface="Calibri" pitchFamily="34" charset="0"/>
              <a:buChar char="»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 marL="719138" indent="-184150">
              <a:buFont typeface="Courier New" pitchFamily="49" charset="0"/>
              <a:buChar char="o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3"/>
          </p:nvPr>
        </p:nvSpPr>
        <p:spPr>
          <a:xfrm>
            <a:off x="214282" y="1000108"/>
            <a:ext cx="8572560" cy="357190"/>
          </a:xfrm>
          <a:prstGeom prst="rect">
            <a:avLst/>
          </a:prstGeom>
        </p:spPr>
        <p:txBody>
          <a:bodyPr l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715250" y="6357938"/>
            <a:ext cx="1114425" cy="357187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CE2650D-E152-42C0-A6BE-A60CC98B7BBA}" type="slidenum">
              <a:rPr lang="sk-SK"/>
              <a:pPr>
                <a:defRPr/>
              </a:pPr>
              <a:t>‹#›</a:t>
            </a:fld>
            <a:endParaRPr lang="sk-SK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2"/>
          <p:cNvGrpSpPr>
            <a:grpSpLocks/>
          </p:cNvGrpSpPr>
          <p:nvPr/>
        </p:nvGrpSpPr>
        <p:grpSpPr bwMode="auto">
          <a:xfrm>
            <a:off x="0" y="1428750"/>
            <a:ext cx="9144000" cy="285750"/>
            <a:chOff x="0" y="1428736"/>
            <a:chExt cx="9144000" cy="285752"/>
          </a:xfrm>
        </p:grpSpPr>
        <p:sp>
          <p:nvSpPr>
            <p:cNvPr id="7" name="Rectangle 6"/>
            <p:cNvSpPr/>
            <p:nvPr userDrawn="1"/>
          </p:nvSpPr>
          <p:spPr>
            <a:xfrm>
              <a:off x="0" y="1428736"/>
              <a:ext cx="9144000" cy="285752"/>
            </a:xfrm>
            <a:prstGeom prst="rect">
              <a:avLst/>
            </a:prstGeom>
            <a:solidFill>
              <a:schemeClr val="accent3">
                <a:tint val="60000"/>
              </a:schemeClr>
            </a:solidFill>
            <a:ln w="19050" cap="flat" cmpd="sng" algn="ctr">
              <a:noFill/>
              <a:prstDash val="solid"/>
            </a:ln>
          </p:spPr>
          <p:style>
            <a:lnRef idx="2">
              <a:schemeClr val="accent6"/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0" y="1463661"/>
              <a:ext cx="809625" cy="214315"/>
            </a:xfrm>
            <a:prstGeom prst="rect">
              <a:avLst/>
            </a:prstGeom>
            <a:solidFill>
              <a:schemeClr val="accent1">
                <a:shade val="50000"/>
              </a:schemeClr>
            </a:solidFill>
            <a:ln w="19050" cap="flat" cmpd="sng" algn="ctr">
              <a:noFill/>
              <a:prstDash val="solid"/>
            </a:ln>
          </p:spPr>
          <p:style>
            <a:lnRef idx="2">
              <a:schemeClr val="accent6"/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857250" y="1466836"/>
              <a:ext cx="8286750" cy="214315"/>
            </a:xfrm>
            <a:prstGeom prst="rect">
              <a:avLst/>
            </a:prstGeom>
            <a:solidFill>
              <a:schemeClr val="accent5">
                <a:shade val="50000"/>
              </a:schemeClr>
            </a:solidFill>
            <a:ln w="19050" cap="flat" cmpd="sng" algn="ctr">
              <a:noFill/>
              <a:prstDash val="solid"/>
            </a:ln>
          </p:spPr>
          <p:style>
            <a:lnRef idx="2">
              <a:schemeClr val="accent6"/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</p:grp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42963" y="1716088"/>
            <a:ext cx="8229600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72250"/>
            <a:ext cx="1800225" cy="285750"/>
          </a:xfrm>
          <a:prstGeom prst="rect">
            <a:avLst/>
          </a:prstGeom>
        </p:spPr>
        <p:txBody>
          <a:bodyPr vert="horz" rtlCol="0" anchor="ctr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2B68216-A1FF-4CDF-923F-890BF3E8D10F}" type="datetimeFigureOut">
              <a:rPr lang="sk-SK"/>
              <a:pPr>
                <a:defRPr/>
              </a:pPr>
              <a:t>27. 5. 2011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64275" y="6572250"/>
            <a:ext cx="2879725" cy="285750"/>
          </a:xfrm>
          <a:prstGeom prst="rect">
            <a:avLst/>
          </a:prstGeom>
        </p:spPr>
        <p:txBody>
          <a:bodyPr vert="horz" rtlCol="0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1428750"/>
            <a:ext cx="809625" cy="285750"/>
          </a:xfrm>
          <a:prstGeom prst="rect">
            <a:avLst/>
          </a:prstGeom>
        </p:spPr>
        <p:txBody>
          <a:bodyPr vert="horz" rtlCol="0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937419A-6EDE-4634-BE9D-12996BA6FEC6}" type="slidenum">
              <a:rPr lang="sk-SK"/>
              <a:pPr>
                <a:defRPr/>
              </a:pPr>
              <a:t>‹#›</a:t>
            </a:fld>
            <a:endParaRPr lang="sk-SK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2963" y="282575"/>
            <a:ext cx="8229600" cy="1143000"/>
          </a:xfrm>
          <a:prstGeom prst="rect">
            <a:avLst/>
          </a:prstGeom>
          <a:noFill/>
        </p:spPr>
        <p:txBody>
          <a:bodyPr vert="horz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7" r:id="rId2"/>
    <p:sldLayoutId id="2147483699" r:id="rId3"/>
    <p:sldLayoutId id="2147483696" r:id="rId4"/>
    <p:sldLayoutId id="2147483695" r:id="rId5"/>
    <p:sldLayoutId id="2147483700" r:id="rId6"/>
    <p:sldLayoutId id="2147483701" r:id="rId7"/>
    <p:sldLayoutId id="2147483694" r:id="rId8"/>
    <p:sldLayoutId id="2147483693" r:id="rId9"/>
    <p:sldLayoutId id="2147483692" r:id="rId10"/>
    <p:sldLayoutId id="2147483702" r:id="rId11"/>
    <p:sldLayoutId id="2147483703" r:id="rId12"/>
    <p:sldLayoutId id="2147483704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gradFill flip="none" rotWithShape="1"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lin ang="5400000" scaled="1"/>
            <a:tileRect/>
          </a:gradFill>
          <a:effectLst>
            <a:outerShdw blurRad="50800" dist="50800" dir="18900000" algn="tl" rotWithShape="0">
              <a:schemeClr val="tx2">
                <a:alpha val="43000"/>
              </a:scheme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 3" pitchFamily="18" charset="2"/>
        <a:buChar char="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Ø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 3" pitchFamily="18" charset="2"/>
        <a:buChar char="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 3" pitchFamily="18" charset="2"/>
        <a:buChar char="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2524839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>Ochrana nefajčiarov (detí) na verejných miestach</a:t>
            </a:r>
            <a:br>
              <a:rPr lang="sk-SK" dirty="0" smtClean="0"/>
            </a:br>
            <a:endParaRPr lang="sk-SK" dirty="0">
              <a:effectLst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133600" y="4005263"/>
            <a:ext cx="6559550" cy="1655762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sz="2800" dirty="0" smtClean="0"/>
              <a:t>Róbert </a:t>
            </a:r>
            <a:r>
              <a:rPr lang="sk-SK" sz="2800" dirty="0" err="1" smtClean="0"/>
              <a:t>Ochaba</a:t>
            </a:r>
            <a:endParaRPr lang="sk-SK" sz="2800" dirty="0" smtClean="0"/>
          </a:p>
          <a:p>
            <a:pPr fontAlgn="auto">
              <a:spcAft>
                <a:spcPts val="0"/>
              </a:spcAft>
              <a:defRPr/>
            </a:pPr>
            <a:r>
              <a:rPr lang="sk-SK" sz="2800" dirty="0" smtClean="0"/>
              <a:t>Úrad verejného zdravotníctva SR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42994" y="283053"/>
            <a:ext cx="8229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sk-SK" dirty="0" smtClean="0"/>
              <a:t>Fajčenie u žiakov základných škôl</a:t>
            </a:r>
            <a:endParaRPr lang="sk-SK" dirty="0"/>
          </a:p>
        </p:txBody>
      </p:sp>
      <p:graphicFrame>
        <p:nvGraphicFramePr>
          <p:cNvPr id="5" name="Zástupný symbol obsahu 4"/>
          <p:cNvGraphicFramePr>
            <a:graphicFrameLocks noGrp="1"/>
          </p:cNvGraphicFramePr>
          <p:nvPr>
            <p:ph idx="1"/>
          </p:nvPr>
        </p:nvGraphicFramePr>
        <p:xfrm>
          <a:off x="457200" y="2071688"/>
          <a:ext cx="8002588" cy="3517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808"/>
                <a:gridCol w="2000808"/>
                <a:gridCol w="2000808"/>
                <a:gridCol w="2000808"/>
              </a:tblGrid>
              <a:tr h="984802">
                <a:tc>
                  <a:txBody>
                    <a:bodyPr/>
                    <a:lstStyle/>
                    <a:p>
                      <a:pPr marL="179705"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endParaRPr lang="sk-SK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sk-SK" sz="2000" b="1" i="1" dirty="0"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sk-SK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sk-SK" sz="2000" b="1" i="1" dirty="0"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sk-SK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sk-SK" sz="2000" b="1" i="1" dirty="0"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sk-SK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84802">
                <a:tc>
                  <a:txBody>
                    <a:bodyPr/>
                    <a:lstStyle/>
                    <a:p>
                      <a:pPr marL="179705"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sk-SK" sz="2400" i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Fajčí denne</a:t>
                      </a:r>
                      <a:endParaRPr lang="sk-SK" sz="2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sk-SK" sz="2400" i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2,9</a:t>
                      </a:r>
                      <a:endParaRPr lang="sk-SK" sz="2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sk-SK" sz="2400" i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3,5</a:t>
                      </a:r>
                      <a:endParaRPr lang="sk-SK" sz="2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sk-SK" sz="2400" i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7,9</a:t>
                      </a:r>
                      <a:endParaRPr lang="sk-SK" sz="2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84802">
                <a:tc>
                  <a:txBody>
                    <a:bodyPr/>
                    <a:lstStyle/>
                    <a:p>
                      <a:pPr marL="179705"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sk-SK" sz="2000" i="1">
                          <a:latin typeface="Calibri"/>
                          <a:ea typeface="Calibri"/>
                          <a:cs typeface="Times New Roman"/>
                        </a:rPr>
                        <a:t>Fajčí občas</a:t>
                      </a:r>
                      <a:endParaRPr lang="sk-SK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sk-SK" sz="2000" i="1" dirty="0">
                          <a:latin typeface="Calibri"/>
                          <a:ea typeface="Calibri"/>
                          <a:cs typeface="Times New Roman"/>
                        </a:rPr>
                        <a:t>12</a:t>
                      </a:r>
                      <a:endParaRPr lang="sk-SK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sk-SK" sz="2000" i="1" dirty="0">
                          <a:latin typeface="Calibri"/>
                          <a:ea typeface="Calibri"/>
                          <a:cs typeface="Times New Roman"/>
                        </a:rPr>
                        <a:t>13</a:t>
                      </a:r>
                      <a:endParaRPr lang="sk-SK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sk-SK" sz="2000" i="1" dirty="0">
                          <a:latin typeface="Calibri"/>
                          <a:ea typeface="Calibri"/>
                          <a:cs typeface="Times New Roman"/>
                        </a:rPr>
                        <a:t>9,2</a:t>
                      </a:r>
                      <a:endParaRPr lang="sk-SK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63156">
                <a:tc>
                  <a:txBody>
                    <a:bodyPr/>
                    <a:lstStyle/>
                    <a:p>
                      <a:pPr marL="179705"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sk-SK" sz="2000" i="1">
                          <a:latin typeface="Calibri"/>
                          <a:ea typeface="Calibri"/>
                          <a:cs typeface="Times New Roman"/>
                        </a:rPr>
                        <a:t>nefajčí</a:t>
                      </a:r>
                      <a:endParaRPr lang="sk-SK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sk-SK" sz="2000" i="1" dirty="0">
                          <a:latin typeface="Calibri"/>
                          <a:ea typeface="Calibri"/>
                          <a:cs typeface="Times New Roman"/>
                        </a:rPr>
                        <a:t>85,1</a:t>
                      </a:r>
                      <a:endParaRPr lang="sk-SK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sk-SK" sz="2000" i="1" dirty="0">
                          <a:latin typeface="Calibri"/>
                          <a:ea typeface="Calibri"/>
                          <a:cs typeface="Times New Roman"/>
                        </a:rPr>
                        <a:t>83,5</a:t>
                      </a:r>
                      <a:endParaRPr lang="sk-SK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sk-SK" sz="2000" i="1" dirty="0">
                          <a:latin typeface="Calibri"/>
                          <a:ea typeface="Calibri"/>
                          <a:cs typeface="Times New Roman"/>
                        </a:rPr>
                        <a:t>82,9</a:t>
                      </a:r>
                      <a:endParaRPr lang="sk-SK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6413" name="BlokTextu 5"/>
          <p:cNvSpPr txBox="1">
            <a:spLocks noChangeArrowheads="1"/>
          </p:cNvSpPr>
          <p:nvPr/>
        </p:nvSpPr>
        <p:spPr bwMode="auto">
          <a:xfrm>
            <a:off x="539750" y="5876925"/>
            <a:ext cx="8135938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k-SK" sz="1600">
                <a:latin typeface="Cambria" pitchFamily="18" charset="0"/>
              </a:rPr>
              <a:t>© Pétiová, M.: Konzumácia legálnych a nelegálnych drog u žiakov základných a stredných škôl, 2010.</a:t>
            </a:r>
          </a:p>
          <a:p>
            <a:endParaRPr lang="sk-SK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2875" y="142875"/>
            <a:ext cx="8715375" cy="1571625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sk-SK" sz="2800" dirty="0" smtClean="0"/>
              <a:t>    Fajčenie u 16-ročných v  SR v priebehu minulých 30 dní (Slovensko)</a:t>
            </a:r>
            <a:br>
              <a:rPr lang="sk-SK" sz="2800" dirty="0" smtClean="0"/>
            </a:br>
            <a:endParaRPr lang="sk-SK" sz="2800" dirty="0"/>
          </a:p>
        </p:txBody>
      </p:sp>
      <p:graphicFrame>
        <p:nvGraphicFramePr>
          <p:cNvPr id="6" name="Zástupný symbol obsahu 5"/>
          <p:cNvGraphicFramePr>
            <a:graphicFrameLocks noGrp="1"/>
          </p:cNvGraphicFramePr>
          <p:nvPr>
            <p:ph idx="1"/>
          </p:nvPr>
        </p:nvGraphicFramePr>
        <p:xfrm>
          <a:off x="214313" y="2071688"/>
          <a:ext cx="8715375" cy="33734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3075"/>
                <a:gridCol w="1743075"/>
                <a:gridCol w="1743075"/>
                <a:gridCol w="1743075"/>
                <a:gridCol w="1743075"/>
              </a:tblGrid>
              <a:tr h="112451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sk-SK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2000" i="1" dirty="0">
                          <a:latin typeface="Calibri"/>
                          <a:ea typeface="Calibri"/>
                          <a:cs typeface="Times New Roman"/>
                        </a:rPr>
                        <a:t>1995</a:t>
                      </a:r>
                      <a:endParaRPr lang="sk-SK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2000" i="1" dirty="0">
                          <a:latin typeface="Calibri"/>
                          <a:ea typeface="Calibri"/>
                          <a:cs typeface="Times New Roman"/>
                        </a:rPr>
                        <a:t>1999</a:t>
                      </a:r>
                      <a:endParaRPr lang="sk-SK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2000" i="1"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sk-SK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2000" i="1"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sk-SK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112451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2400">
                          <a:latin typeface="Times New Roman"/>
                          <a:ea typeface="Calibri"/>
                          <a:cs typeface="Times New Roman"/>
                        </a:rPr>
                        <a:t>Chlapci</a:t>
                      </a:r>
                      <a:endParaRPr lang="sk-SK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2000" i="1">
                          <a:latin typeface="Calibri"/>
                          <a:ea typeface="Calibri"/>
                          <a:cs typeface="Times New Roman"/>
                        </a:rPr>
                        <a:t>34 %</a:t>
                      </a:r>
                      <a:endParaRPr lang="sk-SK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2000" i="1" dirty="0">
                          <a:latin typeface="Calibri"/>
                          <a:ea typeface="Calibri"/>
                          <a:cs typeface="Times New Roman"/>
                        </a:rPr>
                        <a:t>40 %</a:t>
                      </a:r>
                      <a:endParaRPr lang="sk-SK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2000" i="1" dirty="0">
                          <a:latin typeface="Calibri"/>
                          <a:ea typeface="Calibri"/>
                          <a:cs typeface="Times New Roman"/>
                        </a:rPr>
                        <a:t>39 %</a:t>
                      </a:r>
                      <a:endParaRPr lang="sk-SK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2000" i="1" dirty="0">
                          <a:latin typeface="Calibri"/>
                          <a:ea typeface="Calibri"/>
                          <a:cs typeface="Times New Roman"/>
                        </a:rPr>
                        <a:t>51 %</a:t>
                      </a:r>
                      <a:endParaRPr lang="sk-SK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112451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2400">
                          <a:latin typeface="Times New Roman"/>
                          <a:ea typeface="Calibri"/>
                          <a:cs typeface="Times New Roman"/>
                        </a:rPr>
                        <a:t>Dievčatá</a:t>
                      </a:r>
                      <a:endParaRPr lang="sk-SK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2000" i="1">
                          <a:latin typeface="Calibri"/>
                          <a:ea typeface="Calibri"/>
                          <a:cs typeface="Times New Roman"/>
                        </a:rPr>
                        <a:t>20 %</a:t>
                      </a:r>
                      <a:endParaRPr lang="sk-SK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2000" i="1" dirty="0">
                          <a:latin typeface="Calibri"/>
                          <a:ea typeface="Calibri"/>
                          <a:cs typeface="Times New Roman"/>
                        </a:rPr>
                        <a:t>34 %</a:t>
                      </a:r>
                      <a:endParaRPr lang="sk-SK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2000" i="1" dirty="0">
                          <a:latin typeface="Calibri"/>
                          <a:ea typeface="Calibri"/>
                          <a:cs typeface="Times New Roman"/>
                        </a:rPr>
                        <a:t>36 %</a:t>
                      </a:r>
                      <a:endParaRPr lang="sk-SK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2000" i="1" dirty="0">
                          <a:latin typeface="Calibri"/>
                          <a:ea typeface="Calibri"/>
                          <a:cs typeface="Times New Roman"/>
                        </a:rPr>
                        <a:t>43 %</a:t>
                      </a:r>
                      <a:endParaRPr lang="sk-SK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</a:tbl>
          </a:graphicData>
        </a:graphic>
      </p:graphicFrame>
      <p:sp>
        <p:nvSpPr>
          <p:cNvPr id="17436" name="Zástupný symbol obsahu 4"/>
          <p:cNvSpPr>
            <a:spLocks noGrp="1"/>
          </p:cNvSpPr>
          <p:nvPr>
            <p:ph sz="half" idx="13"/>
          </p:nvPr>
        </p:nvSpPr>
        <p:spPr>
          <a:xfrm>
            <a:off x="285750" y="5732463"/>
            <a:ext cx="8643938" cy="482600"/>
          </a:xfrm>
        </p:spPr>
        <p:txBody>
          <a:bodyPr/>
          <a:lstStyle/>
          <a:p>
            <a:r>
              <a:rPr lang="sk-SK" sz="1600" smtClean="0">
                <a:latin typeface="Arial" charset="0"/>
                <a:cs typeface="Arial" charset="0"/>
              </a:rPr>
              <a:t>© </a:t>
            </a:r>
            <a:r>
              <a:rPr lang="sk-SK" sz="1600" i="1" smtClean="0">
                <a:latin typeface="Arial" charset="0"/>
                <a:cs typeface="Arial" charset="0"/>
              </a:rPr>
              <a:t>ESPAD Report 2007</a:t>
            </a:r>
            <a:endParaRPr lang="sk-SK" sz="1600" smtClean="0">
              <a:latin typeface="Arial" charset="0"/>
              <a:cs typeface="Arial" charset="0"/>
            </a:endParaRPr>
          </a:p>
          <a:p>
            <a:endParaRPr lang="sk-SK" smtClean="0">
              <a:latin typeface="Arial" charset="0"/>
              <a:cs typeface="Arial" charset="0"/>
            </a:endParaRPr>
          </a:p>
        </p:txBody>
      </p:sp>
      <p:sp>
        <p:nvSpPr>
          <p:cNvPr id="17437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571500" y="357188"/>
            <a:ext cx="8215313" cy="1000125"/>
          </a:xfrm>
        </p:spPr>
        <p:txBody>
          <a:bodyPr/>
          <a:lstStyle/>
          <a:p>
            <a:pPr marL="342900" indent="-342900" algn="ctr" eaLnBrk="0" hangingPunct="0">
              <a:buClrTx/>
              <a:buSzTx/>
            </a:pPr>
            <a:endParaRPr lang="sk-SK" sz="24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71472" y="283053"/>
            <a:ext cx="8072494" cy="1074245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sz="2800" dirty="0" smtClean="0"/>
              <a:t>Rozpracované Programové vyhlásenie vlády SR na úseku verejného zdravotníctva na roky 2010 - 2014</a:t>
            </a:r>
            <a:endParaRPr lang="sk-SK" sz="2800" dirty="0"/>
          </a:p>
        </p:txBody>
      </p:sp>
      <p:sp>
        <p:nvSpPr>
          <p:cNvPr id="18434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smtClean="0"/>
          </a:p>
          <a:p>
            <a:pPr>
              <a:buFont typeface="Wingdings 3" pitchFamily="18" charset="2"/>
              <a:buNone/>
            </a:pPr>
            <a:endParaRPr lang="sk-SK" smtClean="0"/>
          </a:p>
          <a:p>
            <a:r>
              <a:rPr lang="sk-SK" smtClean="0"/>
              <a:t>Návrh novely zákona o ochrane nefajčiarov</a:t>
            </a:r>
          </a:p>
          <a:p>
            <a:r>
              <a:rPr lang="sk-SK" smtClean="0"/>
              <a:t>Návrh Národného akčného plánu na kontrolu tabaku na obdobie rokov 2012 – 2014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024642"/>
          </a:xfrm>
          <a:ln w="635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sz="3200" dirty="0" smtClean="0"/>
              <a:t>Rozpracované Programové vyhlásenie vlády SR na úseku verejného zdravotníctva na roky 2010-2014</a:t>
            </a:r>
            <a:endParaRPr lang="sk-SK" sz="32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55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k-SK" sz="2600" smtClean="0"/>
              <a:t>Návrh novely zákona o ochrane nefajčiarov:</a:t>
            </a:r>
          </a:p>
          <a:p>
            <a:pPr>
              <a:lnSpc>
                <a:spcPct val="90000"/>
              </a:lnSpc>
              <a:buFont typeface="Wingdings 3" pitchFamily="18" charset="2"/>
              <a:buNone/>
            </a:pPr>
            <a:endParaRPr lang="sk-SK" sz="2400" i="1" smtClean="0"/>
          </a:p>
          <a:p>
            <a:pPr>
              <a:lnSpc>
                <a:spcPct val="90000"/>
              </a:lnSpc>
            </a:pPr>
            <a:r>
              <a:rPr lang="sk-SK" sz="2400" i="1" smtClean="0"/>
              <a:t>Zlepšiť ochranu nefajčiarov v obchodných centrách formou stavebného oddelenia barov od verejne prístupných priestorov v obchodných centrách.</a:t>
            </a:r>
          </a:p>
          <a:p>
            <a:pPr>
              <a:lnSpc>
                <a:spcPct val="90000"/>
              </a:lnSpc>
            </a:pPr>
            <a:r>
              <a:rPr lang="sk-SK" sz="2400" i="1" smtClean="0"/>
              <a:t>Povinnosť stavebne oddeliť časť pre fajčiarov od časti pre nefajčiarov aj v tých zariadeniach spoločného stravovania, v ktorých sa pokrmy nevyrábajú.</a:t>
            </a:r>
          </a:p>
          <a:p>
            <a:pPr>
              <a:lnSpc>
                <a:spcPct val="90000"/>
              </a:lnSpc>
            </a:pPr>
            <a:r>
              <a:rPr lang="sk-SK" sz="2400" i="1" smtClean="0"/>
              <a:t>Rozšírenie zákazu fajčenia v </a:t>
            </a:r>
            <a:r>
              <a:rPr lang="sk-SK" sz="2400" b="1" i="1" smtClean="0"/>
              <a:t>areáloch</a:t>
            </a:r>
            <a:r>
              <a:rPr lang="sk-SK" sz="2400" i="1" smtClean="0"/>
              <a:t> základných škôl, stredných škôl a školských zariadení.</a:t>
            </a:r>
          </a:p>
          <a:p>
            <a:pPr>
              <a:lnSpc>
                <a:spcPct val="90000"/>
              </a:lnSpc>
            </a:pPr>
            <a:r>
              <a:rPr lang="sk-SK" sz="2400" i="1" smtClean="0"/>
              <a:t>Rozšírenie zákazu fajčenia v areáloch kultúrnych a športových zariadení.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sz="2800" smtClean="0"/>
          </a:p>
          <a:p>
            <a:r>
              <a:rPr lang="sk-SK" sz="2400" i="1" smtClean="0"/>
              <a:t>Zvýšenie minimálnej pokuty a maximálnej pokuty pre majiteľov tých zariadení, kde dôjde k porušeniu zákazu fajčenia. Namiesto od 331 do  3 319 eur môže majiteľ zariadenia dostať pokutu od 3 319 do 15 000 eur.</a:t>
            </a:r>
          </a:p>
          <a:p>
            <a:endParaRPr lang="sk-SK" sz="2400" i="1" smtClean="0"/>
          </a:p>
          <a:p>
            <a:r>
              <a:rPr lang="sk-SK" sz="2400" i="1" smtClean="0"/>
              <a:t>Regulovanie predaja tabakových výrobkov na miestach pri pokladni tým spôsobom, že bude vyčlenený maximálne jeden samostatný predajný priestor alebo stojan v predajni potravín.</a:t>
            </a:r>
          </a:p>
          <a:p>
            <a:endParaRPr lang="sk-SK" sz="2800" smtClean="0"/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842994" y="283053"/>
            <a:ext cx="8229600" cy="1002807"/>
          </a:xfrm>
          <a:ln w="635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sz="3200" dirty="0" smtClean="0"/>
              <a:t>Rozpracované Programové vyhlásenie vlády SR na úseku verejného zdravotníctva na roky 2010-2014</a:t>
            </a:r>
            <a:endParaRPr lang="sk-SK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4313" y="214313"/>
            <a:ext cx="8615362" cy="17018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sk-SK" sz="4000" dirty="0" smtClean="0"/>
              <a:t> </a:t>
            </a:r>
            <a:r>
              <a:rPr lang="sk-SK" dirty="0" smtClean="0"/>
              <a:t>         Determinanty zdravia a faktory životného štýlu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214313" y="2071688"/>
            <a:ext cx="4357687" cy="407193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sk-SK" dirty="0" smtClean="0"/>
          </a:p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sk-SK" b="1" dirty="0" smtClean="0"/>
          </a:p>
          <a:p>
            <a:pPr fontAlgn="auto">
              <a:spcAft>
                <a:spcPts val="0"/>
              </a:spcAft>
              <a:defRPr/>
            </a:pPr>
            <a:r>
              <a:rPr lang="sk-SK" b="1" dirty="0" smtClean="0"/>
              <a:t>Fajčenie</a:t>
            </a:r>
          </a:p>
          <a:p>
            <a:pPr fontAlgn="auto">
              <a:spcAft>
                <a:spcPts val="0"/>
              </a:spcAft>
              <a:defRPr/>
            </a:pPr>
            <a:r>
              <a:rPr lang="sk-SK" b="1" dirty="0" smtClean="0"/>
              <a:t>Nadváha a obezita</a:t>
            </a:r>
          </a:p>
          <a:p>
            <a:pPr fontAlgn="auto">
              <a:spcAft>
                <a:spcPts val="0"/>
              </a:spcAft>
              <a:defRPr/>
            </a:pPr>
            <a:r>
              <a:rPr lang="sk-SK" b="1" dirty="0" smtClean="0"/>
              <a:t>Pohybová aktivita</a:t>
            </a:r>
          </a:p>
          <a:p>
            <a:pPr fontAlgn="auto">
              <a:spcAft>
                <a:spcPts val="0"/>
              </a:spcAft>
              <a:defRPr/>
            </a:pPr>
            <a:r>
              <a:rPr lang="sk-SK" b="1" dirty="0" smtClean="0"/>
              <a:t>Alkohol</a:t>
            </a:r>
          </a:p>
          <a:p>
            <a:pPr fontAlgn="auto">
              <a:spcAft>
                <a:spcPts val="0"/>
              </a:spcAft>
              <a:defRPr/>
            </a:pPr>
            <a:r>
              <a:rPr lang="sk-SK" b="1" dirty="0" smtClean="0"/>
              <a:t>Stres</a:t>
            </a:r>
          </a:p>
          <a:p>
            <a:pPr fontAlgn="auto">
              <a:spcAft>
                <a:spcPts val="0"/>
              </a:spcAft>
              <a:defRPr/>
            </a:pPr>
            <a:r>
              <a:rPr lang="sk-SK" b="1" dirty="0" smtClean="0"/>
              <a:t>Výživa</a:t>
            </a:r>
          </a:p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sk-SK" dirty="0" smtClean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3492500" y="2071688"/>
            <a:ext cx="5365750" cy="407193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sk-SK" dirty="0"/>
          </a:p>
        </p:txBody>
      </p:sp>
      <p:sp>
        <p:nvSpPr>
          <p:cNvPr id="21508" name="Zástupný symbol textu 4"/>
          <p:cNvSpPr>
            <a:spLocks noGrp="1"/>
          </p:cNvSpPr>
          <p:nvPr>
            <p:ph type="body" sz="half" idx="13"/>
          </p:nvPr>
        </p:nvSpPr>
        <p:spPr>
          <a:xfrm>
            <a:off x="1000125" y="500063"/>
            <a:ext cx="7786688" cy="857250"/>
          </a:xfrm>
        </p:spPr>
        <p:txBody>
          <a:bodyPr/>
          <a:lstStyle/>
          <a:p>
            <a:pPr algn="ctr"/>
            <a:endParaRPr lang="sk-SK" smtClean="0">
              <a:latin typeface="Arial" charset="0"/>
              <a:cs typeface="Arial" charset="0"/>
            </a:endParaRPr>
          </a:p>
        </p:txBody>
      </p:sp>
      <p:graphicFrame>
        <p:nvGraphicFramePr>
          <p:cNvPr id="21509" name="Zástupný symbol obsahu 3"/>
          <p:cNvGraphicFramePr>
            <a:graphicFrameLocks noGrp="1"/>
          </p:cNvGraphicFramePr>
          <p:nvPr/>
        </p:nvGraphicFramePr>
        <p:xfrm>
          <a:off x="3297238" y="1793875"/>
          <a:ext cx="4989512" cy="4616450"/>
        </p:xfrm>
        <a:graphic>
          <a:graphicData uri="http://schemas.openxmlformats.org/presentationml/2006/ole">
            <p:oleObj spid="_x0000_s21509" r:id="rId3" imgW="4986960" imgH="4621169" progId="Excel.Chart.8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sk-SK" dirty="0" smtClean="0"/>
              <a:t>Ďakujem za pozornosť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219450"/>
            <a:ext cx="6400800" cy="17526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sk-SK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ok">
  <a:themeElements>
    <a:clrScheme name="Book">
      <a:dk1>
        <a:sysClr val="windowText" lastClr="000000"/>
      </a:dk1>
      <a:lt1>
        <a:sysClr val="window" lastClr="FFFFFF"/>
      </a:lt1>
      <a:dk2>
        <a:srgbClr val="000082"/>
      </a:dk2>
      <a:lt2>
        <a:srgbClr val="F3F3FF"/>
      </a:lt2>
      <a:accent1>
        <a:srgbClr val="828200"/>
      </a:accent1>
      <a:accent2>
        <a:srgbClr val="1B582B"/>
      </a:accent2>
      <a:accent3>
        <a:srgbClr val="009FEC"/>
      </a:accent3>
      <a:accent4>
        <a:srgbClr val="00BDBD"/>
      </a:accent4>
      <a:accent5>
        <a:srgbClr val="7C5BAE"/>
      </a:accent5>
      <a:accent6>
        <a:srgbClr val="0055AA"/>
      </a:accent6>
      <a:hlink>
        <a:srgbClr val="FC9658"/>
      </a:hlink>
      <a:folHlink>
        <a:srgbClr val="E800E8"/>
      </a:folHlink>
    </a:clrScheme>
    <a:fontScheme name="Book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黑体"/>
        <a:font script="Hant" typeface="標楷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mbria"/>
        <a:ea typeface=""/>
        <a:cs typeface=""/>
        <a:font script="Jpan" typeface="ＭＳ Ｐ明朝"/>
        <a:font script="Hang" typeface="HY견명조"/>
        <a:font script="Hans" typeface="方正舒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Book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30000"/>
                <a:shade val="100000"/>
                <a:hueMod val="100000"/>
                <a:satMod val="100000"/>
              </a:schemeClr>
            </a:gs>
            <a:gs pos="80000">
              <a:schemeClr val="phClr">
                <a:tint val="7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7200000" scaled="1"/>
        </a:gra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100000"/>
              </a:schemeClr>
            </a:gs>
            <a:gs pos="30000">
              <a:schemeClr val="phClr">
                <a:tint val="10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50000"/>
                <a:hueMod val="100000"/>
                <a:satMod val="100000"/>
              </a:schemeClr>
            </a:gs>
          </a:gsLst>
          <a:lin ang="1800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  <a:scene3d>
            <a:camera prst="orthographicFront">
              <a:rot lat="0" lon="0" rev="0"/>
            </a:camera>
            <a:lightRig rig="morning" dir="bl"/>
          </a:scene3d>
          <a:sp3d extrusionH="222250" contourW="25400" prstMaterial="matte">
            <a:bevelT w="38100" h="38100" prst="softRound"/>
            <a:bevelB/>
            <a:extrusionClr>
              <a:srgbClr val="FF0000"/>
            </a:extrusionClr>
            <a:contourClr>
              <a:schemeClr val="accent3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  <a:scene3d>
            <a:camera prst="orthographicFront" fov="0">
              <a:rot lat="0" lon="0" rev="0"/>
            </a:camera>
            <a:lightRig rig="soft" dir="bl">
              <a:rot lat="0" lon="0" rev="0"/>
            </a:lightRig>
          </a:scene3d>
          <a:sp3d prstMaterial="plastic">
            <a:bevelT w="38100" h="381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60000"/>
                <a:hueMod val="100000"/>
                <a:satMod val="100000"/>
              </a:schemeClr>
            </a:gs>
            <a:gs pos="80000">
              <a:schemeClr val="phClr">
                <a:tint val="9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80000"/>
                <a:shade val="100000"/>
                <a:hueMod val="100000"/>
                <a:satMod val="100000"/>
              </a:schemeClr>
            </a:gs>
          </a:gsLst>
          <a:lin ang="18000000" scaled="1"/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50000"/>
                <a:hueMod val="100000"/>
                <a:satMod val="100000"/>
              </a:schemeClr>
              <a:schemeClr val="phClr">
                <a:tint val="95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ook">
    <a:dk1>
      <a:sysClr val="windowText" lastClr="000000"/>
    </a:dk1>
    <a:lt1>
      <a:sysClr val="window" lastClr="FFFFFF"/>
    </a:lt1>
    <a:dk2>
      <a:srgbClr val="000082"/>
    </a:dk2>
    <a:lt2>
      <a:srgbClr val="F3F3FF"/>
    </a:lt2>
    <a:accent1>
      <a:srgbClr val="828200"/>
    </a:accent1>
    <a:accent2>
      <a:srgbClr val="1B582B"/>
    </a:accent2>
    <a:accent3>
      <a:srgbClr val="009FEC"/>
    </a:accent3>
    <a:accent4>
      <a:srgbClr val="00BDBD"/>
    </a:accent4>
    <a:accent5>
      <a:srgbClr val="7C5BAE"/>
    </a:accent5>
    <a:accent6>
      <a:srgbClr val="0055AA"/>
    </a:accent6>
    <a:hlink>
      <a:srgbClr val="FC9658"/>
    </a:hlink>
    <a:folHlink>
      <a:srgbClr val="E800E8"/>
    </a:folHlink>
  </a:clrScheme>
</a:themeOverride>
</file>

<file path=ppt/theme/themeOverride2.xml><?xml version="1.0" encoding="utf-8"?>
<a:themeOverride xmlns:a="http://schemas.openxmlformats.org/drawingml/2006/main">
  <a:clrScheme name="Book">
    <a:dk1>
      <a:sysClr val="windowText" lastClr="000000"/>
    </a:dk1>
    <a:lt1>
      <a:sysClr val="window" lastClr="FFFFFF"/>
    </a:lt1>
    <a:dk2>
      <a:srgbClr val="000082"/>
    </a:dk2>
    <a:lt2>
      <a:srgbClr val="F3F3FF"/>
    </a:lt2>
    <a:accent1>
      <a:srgbClr val="828200"/>
    </a:accent1>
    <a:accent2>
      <a:srgbClr val="1B582B"/>
    </a:accent2>
    <a:accent3>
      <a:srgbClr val="009FEC"/>
    </a:accent3>
    <a:accent4>
      <a:srgbClr val="00BDBD"/>
    </a:accent4>
    <a:accent5>
      <a:srgbClr val="7C5BAE"/>
    </a:accent5>
    <a:accent6>
      <a:srgbClr val="0055AA"/>
    </a:accent6>
    <a:hlink>
      <a:srgbClr val="FC9658"/>
    </a:hlink>
    <a:folHlink>
      <a:srgbClr val="E800E8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704FF4FF09C449B3BA936E1A1364FF" ma:contentTypeVersion="2" ma:contentTypeDescription="Create a new document." ma:contentTypeScope="" ma:versionID="ca438c5d5c3af10dbf09419343077562">
  <xsd:schema xmlns:xsd="http://www.w3.org/2001/XMLSchema" xmlns:xs="http://www.w3.org/2001/XMLSchema" xmlns:p="http://schemas.microsoft.com/office/2006/metadata/properties" xmlns:ns2="b702551a-27e8-48dd-8c57-2ece3171811a" targetNamespace="http://schemas.microsoft.com/office/2006/metadata/properties" ma:root="true" ma:fieldsID="09d9392c161e008b45dfb6c6144fd64c" ns2:_="">
    <xsd:import namespace="b702551a-27e8-48dd-8c57-2ece3171811a"/>
    <xsd:element name="properties">
      <xsd:complexType>
        <xsd:sequence>
          <xsd:element name="documentManagement">
            <xsd:complexType>
              <xsd:all>
                <xsd:element ref="ns2:IsSourcesItem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02551a-27e8-48dd-8c57-2ece3171811a" elementFormDefault="qualified">
    <xsd:import namespace="http://schemas.microsoft.com/office/2006/documentManagement/types"/>
    <xsd:import namespace="http://schemas.microsoft.com/office/infopath/2007/PartnerControls"/>
    <xsd:element name="IsSourcesItem" ma:index="8" nillable="true" ma:displayName="IsSourcesItem" ma:hidden="true" ma:internalName="IsSourcesItem" ma:readOnly="false">
      <xsd:simpleType>
        <xsd:restriction base="dms:Text">
          <xsd:maxLength value="3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sSourcesItem xmlns="b702551a-27e8-48dd-8c57-2ece3171811a" xsi:nil="true"/>
  </documentManagement>
</p:properties>
</file>

<file path=customXml/itemProps1.xml><?xml version="1.0" encoding="utf-8"?>
<ds:datastoreItem xmlns:ds="http://schemas.openxmlformats.org/officeDocument/2006/customXml" ds:itemID="{8802693C-F00C-4410-A00C-F65A4214F218}"/>
</file>

<file path=customXml/itemProps2.xml><?xml version="1.0" encoding="utf-8"?>
<ds:datastoreItem xmlns:ds="http://schemas.openxmlformats.org/officeDocument/2006/customXml" ds:itemID="{71B54871-F535-435F-AC3C-E4ACC486FC0A}"/>
</file>

<file path=customXml/itemProps3.xml><?xml version="1.0" encoding="utf-8"?>
<ds:datastoreItem xmlns:ds="http://schemas.openxmlformats.org/officeDocument/2006/customXml" ds:itemID="{2CA0A731-EA8A-4840-9C9B-35D489CFA110}"/>
</file>

<file path=docProps/app.xml><?xml version="1.0" encoding="utf-8"?>
<Properties xmlns="http://schemas.openxmlformats.org/officeDocument/2006/extended-properties" xmlns:vt="http://schemas.openxmlformats.org/officeDocument/2006/docPropsVTypes">
  <Template>Book(2)</Template>
  <TotalTime>93</TotalTime>
  <Words>221</Words>
  <Application>Microsoft Office PowerPoint</Application>
  <PresentationFormat>Prezentácia na obrazovke (4:3)</PresentationFormat>
  <Paragraphs>57</Paragraphs>
  <Slides>8</Slides>
  <Notes>0</Notes>
  <HiddenSlides>0</HiddenSlides>
  <MMClips>0</MMClips>
  <ScaleCrop>false</ScaleCrop>
  <HeadingPairs>
    <vt:vector size="8" baseType="variant">
      <vt:variant>
        <vt:lpstr>Použité písma</vt:lpstr>
      </vt:variant>
      <vt:variant>
        <vt:i4>7</vt:i4>
      </vt:variant>
      <vt:variant>
        <vt:lpstr>Šablóna návrhu</vt:lpstr>
      </vt:variant>
      <vt:variant>
        <vt:i4>8</vt:i4>
      </vt:variant>
      <vt:variant>
        <vt:lpstr>Vložené servery OLE</vt:lpstr>
      </vt:variant>
      <vt:variant>
        <vt:i4>1</vt:i4>
      </vt:variant>
      <vt:variant>
        <vt:lpstr>Nadpisy snímok</vt:lpstr>
      </vt:variant>
      <vt:variant>
        <vt:i4>8</vt:i4>
      </vt:variant>
    </vt:vector>
  </HeadingPairs>
  <TitlesOfParts>
    <vt:vector size="24" baseType="lpstr">
      <vt:lpstr>Cambria</vt:lpstr>
      <vt:lpstr>Arial</vt:lpstr>
      <vt:lpstr>Calibri</vt:lpstr>
      <vt:lpstr>Wingdings 3</vt:lpstr>
      <vt:lpstr>Wingdings</vt:lpstr>
      <vt:lpstr>方正舒体</vt:lpstr>
      <vt:lpstr>Times New Roman</vt:lpstr>
      <vt:lpstr>Book</vt:lpstr>
      <vt:lpstr>Book</vt:lpstr>
      <vt:lpstr>Book</vt:lpstr>
      <vt:lpstr>Book</vt:lpstr>
      <vt:lpstr>Book</vt:lpstr>
      <vt:lpstr>Book</vt:lpstr>
      <vt:lpstr>Book</vt:lpstr>
      <vt:lpstr>Book</vt:lpstr>
      <vt:lpstr>Graf programu Microsoft Excel</vt:lpstr>
      <vt:lpstr>Snímka 1</vt:lpstr>
      <vt:lpstr>Snímka 2</vt:lpstr>
      <vt:lpstr>    Fajčenie u 16-ročných v  SR v priebehu minulých 30 dní (Slovensko) </vt:lpstr>
      <vt:lpstr>Snímka 4</vt:lpstr>
      <vt:lpstr>Snímka 5</vt:lpstr>
      <vt:lpstr>Snímka 6</vt:lpstr>
      <vt:lpstr>          Determinanty zdravia a faktory životného štýlu</vt:lpstr>
      <vt:lpstr>Snímka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Medzinárodný deň CHOCHP</dc:title>
  <dc:creator>Robert</dc:creator>
  <cp:lastModifiedBy>Katarína Zollerová</cp:lastModifiedBy>
  <cp:revision>15</cp:revision>
  <dcterms:created xsi:type="dcterms:W3CDTF">2010-11-15T06:43:58Z</dcterms:created>
  <dcterms:modified xsi:type="dcterms:W3CDTF">2011-05-27T06:17:20Z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0x010100D9704FF4FF09C449B3BA936E1A1364FF</vt:lpwstr>
  </property>
</Properties>
</file>